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70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CFA8B-44E1-49AE-8BA6-987FDA126A24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E8217-46B4-4D09-8F61-7CE1EE3AAF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0"/>
              </a:spcAft>
            </a:pPr>
            <a:r>
              <a:rPr lang="kk-KZ" sz="4400" b="1" dirty="0" smtClean="0">
                <a:effectLst/>
                <a:latin typeface="Times New Roman"/>
                <a:ea typeface="Times New Roman"/>
              </a:rPr>
              <a:t> дайындалайын.</a:t>
            </a:r>
            <a:endParaRPr lang="ru-RU" sz="40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260648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endParaRPr lang="kk-KZ" b="1" dirty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endParaRPr lang="kk-KZ" b="1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endParaRPr lang="kk-KZ" b="1" dirty="0" smtClean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endParaRPr lang="kk-KZ" b="1" dirty="0" smtClean="0">
              <a:latin typeface="Times New Roman"/>
              <a:ea typeface="Times New Roman"/>
            </a:endParaRPr>
          </a:p>
          <a:p>
            <a:r>
              <a:rPr lang="kk-KZ" dirty="0"/>
              <a:t>Сөйлеп тұрған сәтпен байланысты қимылдың мезгілі, шақтық мағынасы мынадай болады:</a:t>
            </a:r>
            <a:endParaRPr lang="ru-RU" dirty="0"/>
          </a:p>
          <a:p>
            <a:r>
              <a:rPr lang="kk-KZ" dirty="0"/>
              <a:t>1) үнемі кайталанып, дағдыға айналған іс-қимыл, сөйлеп тұрған кезде болып жатқан кимыл, іс-әрекет.</a:t>
            </a:r>
            <a:endParaRPr lang="ru-RU" dirty="0"/>
          </a:p>
          <a:p>
            <a:r>
              <a:rPr lang="kk-KZ" dirty="0"/>
              <a:t>2) сөйлеп тұрған сәттен бұрын болып кеткен қимыл, іс-әрекет.</a:t>
            </a:r>
            <a:endParaRPr lang="ru-RU" dirty="0"/>
          </a:p>
          <a:p>
            <a:r>
              <a:rPr lang="kk-KZ" dirty="0"/>
              <a:t>3) сөйлеп тұрған кезде әлі болмаған, бірақ кейін болуға тиісті </a:t>
            </a:r>
            <a:r>
              <a:rPr lang="kk-KZ" i="1" dirty="0"/>
              <a:t>қимыл </a:t>
            </a:r>
            <a:r>
              <a:rPr lang="kk-KZ" dirty="0"/>
              <a:t>іс-әрекеттер.</a:t>
            </a:r>
            <a:endParaRPr lang="ru-RU" dirty="0"/>
          </a:p>
          <a:p>
            <a:r>
              <a:rPr lang="kk-KZ" dirty="0"/>
              <a:t>Олай болса бүгінгі өтетін тақырыбымыз  «Етістіктің шақтары». </a:t>
            </a:r>
            <a:endParaRPr lang="ru-RU" dirty="0"/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endParaRPr lang="kk-KZ" sz="1600" b="1" dirty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endParaRPr lang="kk-KZ" sz="1600" b="1" dirty="0">
              <a:effectLst/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endParaRPr lang="kk-KZ" sz="1600" b="1" dirty="0">
              <a:effectLst/>
              <a:latin typeface="Times New Roman"/>
              <a:ea typeface="Times New Roman"/>
            </a:endParaRPr>
          </a:p>
          <a:p>
            <a:r>
              <a:rPr lang="kk-KZ" sz="1600" dirty="0" smtClean="0"/>
              <a:t> </a:t>
            </a:r>
            <a:endParaRPr lang="ru-RU" sz="1600" dirty="0"/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endParaRPr lang="kk-KZ" sz="1600" b="1" dirty="0" smtClean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4165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kk-KZ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Етістіктің шақтары. 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Администратор\AppData\Local\Microsoft\Windows\Temporary Internet Files\Content.Word\budilnik-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1200150" cy="172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9374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ChangeArrowheads="1"/>
          </p:cNvSpPr>
          <p:nvPr/>
        </p:nvSpPr>
        <p:spPr bwMode="auto">
          <a:xfrm>
            <a:off x="5867400" y="2349500"/>
            <a:ext cx="2987675" cy="2087563"/>
          </a:xfrm>
          <a:prstGeom prst="foldedCorner">
            <a:avLst>
              <a:gd name="adj" fmla="val 15986"/>
            </a:avLst>
          </a:prstGeom>
          <a:solidFill>
            <a:schemeClr val="hlink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kk-KZ" sz="4000" b="1" dirty="0" smtClean="0">
                <a:solidFill>
                  <a:srgbClr val="003300"/>
                </a:solidFill>
                <a:latin typeface="Times New Roman" pitchFamily="18" charset="0"/>
              </a:rPr>
              <a:t>“Өткен шақ”</a:t>
            </a:r>
            <a:endParaRPr lang="kk-KZ" sz="4000" b="1" dirty="0">
              <a:solidFill>
                <a:srgbClr val="003300"/>
              </a:solidFill>
              <a:latin typeface="Times New Roman" pitchFamily="18" charset="0"/>
            </a:endParaRPr>
          </a:p>
          <a:p>
            <a:pPr algn="ctr" eaLnBrk="0" hangingPunct="0"/>
            <a:endParaRPr lang="ru-RU" sz="40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3132138" y="4779963"/>
            <a:ext cx="3311525" cy="1817687"/>
          </a:xfrm>
          <a:prstGeom prst="foldedCorner">
            <a:avLst>
              <a:gd name="adj" fmla="val 12500"/>
            </a:avLst>
          </a:prstGeom>
          <a:solidFill>
            <a:schemeClr val="hlink"/>
          </a:solidFill>
          <a:ln w="28575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pPr lvl="1" algn="ctr" eaLnBrk="0" hangingPunct="0"/>
            <a:r>
              <a:rPr lang="kk-KZ" sz="4000" b="1" dirty="0" smtClean="0">
                <a:solidFill>
                  <a:srgbClr val="003300"/>
                </a:solidFill>
                <a:latin typeface="Times New Roman" pitchFamily="18" charset="0"/>
              </a:rPr>
              <a:t>“</a:t>
            </a:r>
            <a:r>
              <a:rPr lang="kk-KZ" sz="4000" b="1" dirty="0">
                <a:solidFill>
                  <a:srgbClr val="003300"/>
                </a:solidFill>
                <a:latin typeface="Times New Roman" pitchFamily="18" charset="0"/>
              </a:rPr>
              <a:t>К</a:t>
            </a:r>
            <a:r>
              <a:rPr lang="kk-KZ" sz="4000" b="1" dirty="0" smtClean="0">
                <a:solidFill>
                  <a:srgbClr val="003300"/>
                </a:solidFill>
                <a:latin typeface="Times New Roman" pitchFamily="18" charset="0"/>
              </a:rPr>
              <a:t>елер шақ”</a:t>
            </a:r>
            <a:endParaRPr lang="kk-KZ" sz="4000" b="1" dirty="0">
              <a:solidFill>
                <a:srgbClr val="003300"/>
              </a:solidFill>
              <a:latin typeface="Times New Roman" pitchFamily="18" charset="0"/>
            </a:endParaRPr>
          </a:p>
          <a:p>
            <a:pPr lvl="1" algn="ctr" eaLnBrk="0" hangingPunct="0"/>
            <a:endParaRPr lang="ru-RU" sz="40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611188" y="2205038"/>
            <a:ext cx="2735262" cy="2519362"/>
          </a:xfrm>
          <a:prstGeom prst="foldedCorner">
            <a:avLst>
              <a:gd name="adj" fmla="val 12500"/>
            </a:avLst>
          </a:prstGeom>
          <a:solidFill>
            <a:schemeClr val="hlink"/>
          </a:solidFill>
          <a:ln w="28575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kk-KZ" sz="40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kk-KZ" sz="4000" b="1" dirty="0" smtClean="0">
                <a:solidFill>
                  <a:srgbClr val="003300"/>
                </a:solidFill>
                <a:latin typeface="Times New Roman" pitchFamily="18" charset="0"/>
              </a:rPr>
              <a:t>“Осы шақ”</a:t>
            </a:r>
            <a:endParaRPr lang="kk-KZ" sz="4000" b="1" dirty="0">
              <a:solidFill>
                <a:srgbClr val="003300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ru-RU" sz="4000" b="1" dirty="0">
              <a:solidFill>
                <a:srgbClr val="003300"/>
              </a:solidFill>
              <a:latin typeface="Times New Roman" pitchFamily="18" charset="0"/>
            </a:endParaRPr>
          </a:p>
          <a:p>
            <a:pPr algn="ctr" eaLnBrk="0" hangingPunct="0"/>
            <a:endParaRPr lang="kk-KZ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600200" y="120650"/>
            <a:ext cx="662940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kk-KZ" sz="3200" dirty="0" smtClean="0">
                <a:solidFill>
                  <a:srgbClr val="003300"/>
                </a:solidFill>
              </a:rPr>
              <a:t>Топты </a:t>
            </a:r>
            <a:endParaRPr lang="kk-KZ" sz="3200" dirty="0">
              <a:solidFill>
                <a:srgbClr val="0033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kk-KZ" sz="3200" dirty="0">
                <a:solidFill>
                  <a:srgbClr val="003300"/>
                </a:solidFill>
              </a:rPr>
              <a:t>үш топқа бөлу</a:t>
            </a:r>
          </a:p>
          <a:p>
            <a:pPr algn="ctr">
              <a:spcBef>
                <a:spcPct val="50000"/>
              </a:spcBef>
            </a:pPr>
            <a:r>
              <a:rPr lang="kk-KZ" sz="2400" dirty="0">
                <a:solidFill>
                  <a:srgbClr val="FFCF01"/>
                </a:solidFill>
              </a:rPr>
              <a:t> </a:t>
            </a:r>
            <a:endParaRPr lang="ru-RU" sz="2400" dirty="0">
              <a:solidFill>
                <a:srgbClr val="990000"/>
              </a:solidFill>
            </a:endParaRPr>
          </a:p>
        </p:txBody>
      </p:sp>
      <p:sp>
        <p:nvSpPr>
          <p:cNvPr id="200710" name="AutoShape 6"/>
          <p:cNvSpPr>
            <a:spLocks noChangeArrowheads="1"/>
          </p:cNvSpPr>
          <p:nvPr/>
        </p:nvSpPr>
        <p:spPr bwMode="auto">
          <a:xfrm>
            <a:off x="1403350" y="333375"/>
            <a:ext cx="2065338" cy="936625"/>
          </a:xfrm>
          <a:prstGeom prst="curvedRightArrow">
            <a:avLst>
              <a:gd name="adj1" fmla="val 20000"/>
              <a:gd name="adj2" fmla="val 40000"/>
              <a:gd name="adj3" fmla="val 73503"/>
            </a:avLst>
          </a:prstGeom>
          <a:solidFill>
            <a:srgbClr val="CFD55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00711" name="AutoShape 7"/>
          <p:cNvSpPr>
            <a:spLocks noChangeArrowheads="1"/>
          </p:cNvSpPr>
          <p:nvPr/>
        </p:nvSpPr>
        <p:spPr bwMode="auto">
          <a:xfrm>
            <a:off x="6300788" y="404813"/>
            <a:ext cx="2174875" cy="936625"/>
          </a:xfrm>
          <a:prstGeom prst="curvedLeftArrow">
            <a:avLst>
              <a:gd name="adj1" fmla="val 20000"/>
              <a:gd name="adj2" fmla="val 40000"/>
              <a:gd name="adj3" fmla="val 77401"/>
            </a:avLst>
          </a:prstGeom>
          <a:solidFill>
            <a:srgbClr val="CFD55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00712" name="AutoShape 8"/>
          <p:cNvSpPr>
            <a:spLocks noChangeArrowheads="1"/>
          </p:cNvSpPr>
          <p:nvPr/>
        </p:nvSpPr>
        <p:spPr bwMode="auto">
          <a:xfrm>
            <a:off x="4284663" y="1628775"/>
            <a:ext cx="663575" cy="2952750"/>
          </a:xfrm>
          <a:prstGeom prst="downArrow">
            <a:avLst>
              <a:gd name="adj1" fmla="val 50000"/>
              <a:gd name="adj2" fmla="val 111244"/>
            </a:avLst>
          </a:prstGeom>
          <a:solidFill>
            <a:srgbClr val="CFD55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249" name="Text Box 10"/>
          <p:cNvSpPr txBox="1">
            <a:spLocks noChangeArrowheads="1"/>
          </p:cNvSpPr>
          <p:nvPr/>
        </p:nvSpPr>
        <p:spPr bwMode="auto">
          <a:xfrm>
            <a:off x="5943600" y="5867400"/>
            <a:ext cx="2819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ru-RU" sz="1800" b="0">
              <a:solidFill>
                <a:srgbClr val="000000"/>
              </a:solidFill>
            </a:endParaRPr>
          </a:p>
        </p:txBody>
      </p:sp>
      <p:pic>
        <p:nvPicPr>
          <p:cNvPr id="200717" name="Object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938713"/>
            <a:ext cx="17272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823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200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0" grpId="0" animBg="1" autoUpdateAnimBg="0"/>
      <p:bldP spid="200711" grpId="0" animBg="1" autoUpdateAnimBg="0"/>
      <p:bldP spid="20071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5" name="AutoShape 5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620713"/>
            <a:ext cx="9361487" cy="5903912"/>
          </a:xfrm>
          <a:prstGeom prst="verticalScroll">
            <a:avLst>
              <a:gd name="adj" fmla="val 14699"/>
            </a:avLst>
          </a:prstGeom>
          <a:solidFill>
            <a:srgbClr val="B3FFB3"/>
          </a:solidFill>
          <a:ln w="38100">
            <a:solidFill>
              <a:srgbClr val="009900"/>
            </a:solidFill>
            <a:round/>
            <a:headEnd/>
            <a:tailEnd/>
          </a:ln>
        </p:spPr>
        <p:txBody>
          <a:bodyPr anchor="ctr" anchorCtr="1"/>
          <a:lstStyle/>
          <a:p>
            <a:pPr algn="ctr" eaLnBrk="1" hangingPunct="1">
              <a:buFont typeface="Wingdings" pitchFamily="2" charset="2"/>
              <a:buNone/>
            </a:pPr>
            <a:r>
              <a:rPr lang="kk-KZ" sz="4800" b="1" smtClean="0">
                <a:solidFill>
                  <a:schemeClr val="tx1"/>
                </a:solidFill>
                <a:latin typeface="Times New Roman" pitchFamily="18" charset="0"/>
              </a:rPr>
              <a:t>Сөйлеп тұрған сәтке байланысты қимылдың өту кезеңін білдіру </a:t>
            </a:r>
            <a:r>
              <a:rPr lang="kk-KZ" sz="4800" b="1" smtClean="0">
                <a:solidFill>
                  <a:schemeClr val="folHlink"/>
                </a:solidFill>
                <a:latin typeface="Times New Roman" pitchFamily="18" charset="0"/>
              </a:rPr>
              <a:t>етістіктің шағы</a:t>
            </a:r>
            <a:r>
              <a:rPr lang="kk-KZ" sz="4800" b="1" smtClean="0">
                <a:solidFill>
                  <a:schemeClr val="tx1"/>
                </a:solidFill>
                <a:latin typeface="Times New Roman" pitchFamily="18" charset="0"/>
              </a:rPr>
              <a:t> деп аталады.</a:t>
            </a:r>
            <a:endParaRPr lang="ru-RU" sz="4800" b="1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475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539750" y="260350"/>
            <a:ext cx="7848600" cy="863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600" b="1" smtClean="0">
                <a:solidFill>
                  <a:srgbClr val="003300"/>
                </a:solidFill>
                <a:latin typeface="Times New Roman" pitchFamily="18" charset="0"/>
                <a:cs typeface="+mn-cs"/>
              </a:rPr>
              <a:t>Етістік шақтарының жасалуы</a:t>
            </a:r>
            <a:endParaRPr lang="ru-RU" sz="3600" b="1" smtClean="0">
              <a:solidFill>
                <a:srgbClr val="0033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1763713" y="1125538"/>
            <a:ext cx="215900" cy="935037"/>
          </a:xfrm>
          <a:prstGeom prst="downArrow">
            <a:avLst>
              <a:gd name="adj1" fmla="val 50000"/>
              <a:gd name="adj2" fmla="val 108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000" b="1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6300788" y="1052513"/>
            <a:ext cx="215900" cy="8636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000" b="1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179388" y="2133600"/>
            <a:ext cx="4032250" cy="4535488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Есімше: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өткен шақ есімшелер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-ған, -ген, - қан,- кен, 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ша, - ше,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-дық, - дік, - тық, - тік, - дай,</a:t>
            </a:r>
          </a:p>
          <a:p>
            <a:pPr>
              <a:buFontTx/>
              <a:buChar char="-"/>
            </a:pPr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дей, - сы, - сі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Осы шақ есімшелер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атын,- етін,-йтін,-йтын.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Келер шақ есімшелер: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-ар,-ер,-р,-мақ,-мек,- бақ, </a:t>
            </a:r>
          </a:p>
          <a:p>
            <a:r>
              <a:rPr lang="kk-KZ" sz="2400" b="1" dirty="0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бек, -пақ, - пек</a:t>
            </a:r>
            <a:endParaRPr lang="ru-RU" sz="2400" b="1" dirty="0" smtClean="0">
              <a:solidFill>
                <a:srgbClr val="6633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4859338" y="1916113"/>
            <a:ext cx="4032250" cy="4608512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Көсемше: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өткен шақ көсемше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ып, -іп, -п.  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Осы шақ көсемше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а, - е, - й.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Келер шақ көсемше: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ғалы, -гелі, - қалы, - келі, 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ғанша, - генше, - қанша, </a:t>
            </a:r>
          </a:p>
          <a:p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 кенше</a:t>
            </a:r>
            <a:endParaRPr lang="ru-RU" sz="2400" b="1" smtClean="0">
              <a:solidFill>
                <a:srgbClr val="6633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147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332787" cy="792163"/>
          </a:xfrm>
        </p:spPr>
        <p:txBody>
          <a:bodyPr/>
          <a:lstStyle/>
          <a:p>
            <a:pPr eaLnBrk="1" hangingPunct="1"/>
            <a:r>
              <a:rPr lang="kk-KZ" sz="4000" b="1" smtClean="0"/>
              <a:t>Етістік шақтарының жасалуы</a:t>
            </a:r>
            <a:endParaRPr lang="ru-RU" sz="4000" b="1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017713"/>
            <a:ext cx="8775700" cy="45799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kk-KZ" sz="3600" b="1" smtClean="0">
                <a:solidFill>
                  <a:srgbClr val="663300"/>
                </a:solidFill>
              </a:rPr>
              <a:t>Етістіктің шақтары есімше, көсемше тұлғалы етістік түбіріне </a:t>
            </a:r>
          </a:p>
          <a:p>
            <a:pPr eaLnBrk="1" hangingPunct="1">
              <a:buFont typeface="Wingdings" pitchFamily="2" charset="2"/>
              <a:buNone/>
            </a:pPr>
            <a:r>
              <a:rPr lang="kk-KZ" sz="3600" b="1" smtClean="0">
                <a:solidFill>
                  <a:schemeClr val="folHlink"/>
                </a:solidFill>
              </a:rPr>
              <a:t>-ды, -ді, - ты, -ті,</a:t>
            </a:r>
            <a:r>
              <a:rPr lang="kk-KZ" sz="3600" b="1" smtClean="0">
                <a:solidFill>
                  <a:srgbClr val="663300"/>
                </a:solidFill>
              </a:rPr>
              <a:t> және </a:t>
            </a:r>
            <a:r>
              <a:rPr lang="kk-KZ" sz="3600" b="1" smtClean="0">
                <a:solidFill>
                  <a:schemeClr val="folHlink"/>
                </a:solidFill>
              </a:rPr>
              <a:t>–мақ, - мек,</a:t>
            </a:r>
          </a:p>
          <a:p>
            <a:pPr eaLnBrk="1" hangingPunct="1">
              <a:buFont typeface="Wingdings" pitchFamily="2" charset="2"/>
              <a:buNone/>
            </a:pPr>
            <a:r>
              <a:rPr lang="kk-KZ" sz="3600" b="1" smtClean="0">
                <a:solidFill>
                  <a:schemeClr val="folHlink"/>
                </a:solidFill>
              </a:rPr>
              <a:t>- бақ, - бек, - пақ, - пек </a:t>
            </a:r>
            <a:r>
              <a:rPr lang="kk-KZ" sz="3600" b="1" smtClean="0">
                <a:solidFill>
                  <a:srgbClr val="663300"/>
                </a:solidFill>
              </a:rPr>
              <a:t>жұрнақтарының жалғануы арқылы жасалады.</a:t>
            </a:r>
            <a:endParaRPr lang="ru-RU" sz="3600" b="1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04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60350"/>
            <a:ext cx="7772400" cy="64087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kk-KZ" smtClean="0">
                <a:solidFill>
                  <a:srgbClr val="663300"/>
                </a:solidFill>
              </a:rPr>
              <a:t>Шақтық мағынаны білдіретін етістік көбінесе жіктеліп келеді де, сол арқылы жақтық мағына береді. Жіктік жалғау шақ көрсеткіштерінен (есімше, көсемше және арнайы шақ жұрнақтарынан) кейін жалғанады.</a:t>
            </a:r>
            <a:r>
              <a:rPr lang="kk-KZ" b="1" smtClean="0">
                <a:solidFill>
                  <a:srgbClr val="663300"/>
                </a:solidFill>
              </a:rPr>
              <a:t> </a:t>
            </a:r>
            <a:r>
              <a:rPr lang="kk-KZ" b="1" smtClean="0">
                <a:solidFill>
                  <a:schemeClr val="folHlink"/>
                </a:solidFill>
              </a:rPr>
              <a:t>Мысалы: оқы-ған-мын, бар-ып-ты, бар-мақ-сың</a:t>
            </a:r>
          </a:p>
          <a:p>
            <a:pPr eaLnBrk="1" hangingPunct="1">
              <a:buFont typeface="Wingdings" pitchFamily="2" charset="2"/>
              <a:buNone/>
            </a:pPr>
            <a:r>
              <a:rPr lang="kk-KZ" b="1" smtClean="0">
                <a:solidFill>
                  <a:srgbClr val="663300"/>
                </a:solidFill>
              </a:rPr>
              <a:t>Сөйлеп </a:t>
            </a:r>
            <a:r>
              <a:rPr lang="kk-KZ" b="1" smtClean="0">
                <a:solidFill>
                  <a:schemeClr val="folHlink"/>
                </a:solidFill>
              </a:rPr>
              <a:t>отыр-ған-сың.</a:t>
            </a:r>
            <a:r>
              <a:rPr lang="kk-KZ" b="1" smtClean="0">
                <a:solidFill>
                  <a:srgbClr val="663300"/>
                </a:solidFill>
              </a:rPr>
              <a:t> (көмекші етістік)</a:t>
            </a:r>
          </a:p>
          <a:p>
            <a:pPr eaLnBrk="1" hangingPunct="1">
              <a:buFont typeface="Wingdings" pitchFamily="2" charset="2"/>
              <a:buNone/>
            </a:pPr>
            <a:r>
              <a:rPr lang="kk-KZ" b="1" smtClean="0">
                <a:solidFill>
                  <a:srgbClr val="663300"/>
                </a:solidFill>
              </a:rPr>
              <a:t>Жазып </a:t>
            </a:r>
            <a:r>
              <a:rPr lang="kk-KZ" b="1" smtClean="0">
                <a:solidFill>
                  <a:schemeClr val="folHlink"/>
                </a:solidFill>
              </a:rPr>
              <a:t>отыр-ған-мын.</a:t>
            </a:r>
            <a:endParaRPr lang="ru-RU" b="1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1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0" descr="00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0925"/>
            <a:ext cx="1905000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Oval 104"/>
          <p:cNvSpPr>
            <a:spLocks noChangeArrowheads="1"/>
          </p:cNvSpPr>
          <p:nvPr/>
        </p:nvSpPr>
        <p:spPr bwMode="auto">
          <a:xfrm>
            <a:off x="2916238" y="404813"/>
            <a:ext cx="3384550" cy="863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smtClean="0">
                <a:solidFill>
                  <a:srgbClr val="003300"/>
                </a:solidFill>
                <a:latin typeface="Times New Roman" pitchFamily="18" charset="0"/>
                <a:cs typeface="+mn-cs"/>
              </a:rPr>
              <a:t>Етітіктің шағы</a:t>
            </a:r>
            <a:endParaRPr lang="ru-RU" sz="3200" b="1" smtClean="0">
              <a:solidFill>
                <a:srgbClr val="0033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84" name="Line 105"/>
          <p:cNvSpPr>
            <a:spLocks noChangeShapeType="1"/>
          </p:cNvSpPr>
          <p:nvPr/>
        </p:nvSpPr>
        <p:spPr bwMode="auto">
          <a:xfrm flipH="1">
            <a:off x="1835150" y="908050"/>
            <a:ext cx="1152525" cy="576263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000" b="1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85" name="Line 106"/>
          <p:cNvSpPr>
            <a:spLocks noChangeShapeType="1"/>
          </p:cNvSpPr>
          <p:nvPr/>
        </p:nvSpPr>
        <p:spPr bwMode="auto">
          <a:xfrm>
            <a:off x="6300788" y="836613"/>
            <a:ext cx="1079500" cy="6477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000" b="1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86" name="Line 107"/>
          <p:cNvSpPr>
            <a:spLocks noChangeShapeType="1"/>
          </p:cNvSpPr>
          <p:nvPr/>
        </p:nvSpPr>
        <p:spPr bwMode="auto">
          <a:xfrm>
            <a:off x="4572000" y="1268413"/>
            <a:ext cx="71438" cy="2881312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000" b="1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87" name="AutoShape 110"/>
          <p:cNvSpPr>
            <a:spLocks noChangeArrowheads="1"/>
          </p:cNvSpPr>
          <p:nvPr/>
        </p:nvSpPr>
        <p:spPr bwMode="auto">
          <a:xfrm>
            <a:off x="5003800" y="1557338"/>
            <a:ext cx="4140200" cy="20875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smtClean="0">
                <a:solidFill>
                  <a:srgbClr val="3333CC"/>
                </a:solidFill>
                <a:latin typeface="Times New Roman" pitchFamily="18" charset="0"/>
                <a:cs typeface="+mn-cs"/>
              </a:rPr>
              <a:t>Өткен шақ</a:t>
            </a:r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 – сөйлеп тұрған 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сәттен бұрын болып кеткен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 қимыл, іс-әрекет Мысалы: 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Мен жазда Астана 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 қаласына бардым</a:t>
            </a:r>
            <a:r>
              <a:rPr lang="kk-KZ" sz="20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.</a:t>
            </a:r>
            <a:endParaRPr lang="ru-RU" sz="2000" b="1" smtClean="0">
              <a:solidFill>
                <a:srgbClr val="6633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88" name="AutoShape 111"/>
          <p:cNvSpPr>
            <a:spLocks noChangeArrowheads="1"/>
          </p:cNvSpPr>
          <p:nvPr/>
        </p:nvSpPr>
        <p:spPr bwMode="auto">
          <a:xfrm>
            <a:off x="0" y="1557338"/>
            <a:ext cx="4284663" cy="20875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smtClean="0">
                <a:solidFill>
                  <a:srgbClr val="3333CC"/>
                </a:solidFill>
                <a:latin typeface="Times New Roman" pitchFamily="18" charset="0"/>
                <a:cs typeface="+mn-cs"/>
              </a:rPr>
              <a:t>Осы шақ</a:t>
            </a:r>
            <a:r>
              <a:rPr lang="en-GB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 </a:t>
            </a:r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-сөйлеп тұрған кезде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 болып жатқан қимыл,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іс-әрекет  Мысалы: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Аслан хат жазып отыр</a:t>
            </a:r>
            <a:endParaRPr lang="ru-RU" sz="2400" b="1" smtClean="0">
              <a:solidFill>
                <a:srgbClr val="6633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489" name="AutoShape 112"/>
          <p:cNvSpPr>
            <a:spLocks noChangeArrowheads="1"/>
          </p:cNvSpPr>
          <p:nvPr/>
        </p:nvSpPr>
        <p:spPr bwMode="auto">
          <a:xfrm>
            <a:off x="1979613" y="4149725"/>
            <a:ext cx="6192837" cy="2447925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smtClean="0">
                <a:solidFill>
                  <a:srgbClr val="3333CC"/>
                </a:solidFill>
                <a:latin typeface="Times New Roman" pitchFamily="18" charset="0"/>
                <a:cs typeface="+mn-cs"/>
              </a:rPr>
              <a:t>Келер шақ</a:t>
            </a:r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 – сөйлеп тұрған кезде  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әлі болмаған, бірақ кейін болуға </a:t>
            </a: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тиісті қимыл, іс-әрекет. Мысалы: </a:t>
            </a:r>
            <a:endParaRPr lang="en-GB" sz="2400" b="1" smtClean="0">
              <a:solidFill>
                <a:srgbClr val="663300"/>
              </a:solidFill>
              <a:latin typeface="Times New Roman" pitchFamily="18" charset="0"/>
              <a:cs typeface="+mn-cs"/>
            </a:endParaRPr>
          </a:p>
          <a:p>
            <a:pPr algn="ctr"/>
            <a:r>
              <a:rPr lang="kk-KZ" sz="2400" b="1" smtClean="0">
                <a:solidFill>
                  <a:srgbClr val="663300"/>
                </a:solidFill>
                <a:latin typeface="Times New Roman" pitchFamily="18" charset="0"/>
                <a:cs typeface="+mn-cs"/>
              </a:rPr>
              <a:t>Асан ертең нағашы атасына бармақ.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0598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2"/>
          <p:cNvSpPr>
            <a:spLocks noChangeArrowheads="1"/>
          </p:cNvSpPr>
          <p:nvPr/>
        </p:nvSpPr>
        <p:spPr bwMode="auto">
          <a:xfrm>
            <a:off x="0" y="0"/>
            <a:ext cx="914400" cy="914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FCC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3200" b="1" smtClean="0">
                <a:solidFill>
                  <a:srgbClr val="000000"/>
                </a:solidFill>
                <a:latin typeface="Arial" pitchFamily="34" charset="0"/>
                <a:cs typeface="+mn-cs"/>
              </a:rPr>
              <a:t>1</a:t>
            </a:r>
            <a:r>
              <a:rPr lang="ru-RU" sz="3200" b="1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.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55576" y="363539"/>
            <a:ext cx="8078774" cy="4577629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50000">
                <a:srgbClr val="FFFFFF"/>
              </a:gs>
              <a:gs pos="100000">
                <a:srgbClr val="FF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257175">
              <a:spcAft>
                <a:spcPts val="0"/>
              </a:spcAft>
            </a:pPr>
            <a:r>
              <a:rPr lang="kk-KZ" b="1" dirty="0">
                <a:latin typeface="Times New Roman"/>
                <a:ea typeface="Times New Roman"/>
              </a:rPr>
              <a:t>VІ. Тапсырма. </a:t>
            </a:r>
            <a:r>
              <a:rPr lang="kk-KZ" dirty="0">
                <a:latin typeface="Times New Roman"/>
                <a:ea typeface="Times New Roman"/>
              </a:rPr>
              <a:t>Мамандық тақырыбында сұхбат құрастырыңдар.</a:t>
            </a:r>
            <a:endParaRPr lang="ru-RU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kk-KZ" i="1" dirty="0">
                <a:latin typeface="Times New Roman"/>
                <a:ea typeface="Times New Roman"/>
              </a:rPr>
              <a:t> Бір сөйлеміне синтаксистік талдау. </a:t>
            </a:r>
            <a:endParaRPr lang="ru-RU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kk-KZ" i="1" dirty="0">
                <a:latin typeface="Times New Roman"/>
                <a:ea typeface="Times New Roman"/>
              </a:rPr>
              <a:t>Бір етістігіне морфологиялық сатылай кешенді талдау жасау. </a:t>
            </a:r>
            <a:endParaRPr lang="ru-RU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kk-KZ" i="1" dirty="0">
                <a:latin typeface="Times New Roman"/>
                <a:ea typeface="Times New Roman"/>
              </a:rPr>
              <a:t>Бір етістігіне фонетикалық математикалық талдау.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Times New Roman"/>
              </a:rPr>
              <a:t> 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Times New Roman"/>
              </a:rPr>
              <a:t>1-топ. Өткен шақтағы етістіктерді қолданады.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Times New Roman"/>
              </a:rPr>
              <a:t>2-топ. Осы шақтағы етістіктерді қолданады.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Times New Roman"/>
              </a:rPr>
              <a:t>3-топ. Келер шақтағы етістіктерді қолданады.</a:t>
            </a:r>
            <a:endParaRPr lang="ru-RU" dirty="0">
              <a:latin typeface="Times New Roman"/>
              <a:ea typeface="Times New Roman"/>
            </a:endParaRPr>
          </a:p>
          <a:p>
            <a:pPr marL="225425">
              <a:spcAft>
                <a:spcPts val="0"/>
              </a:spcAf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 flipV="1">
            <a:off x="2339975" y="5445125"/>
            <a:ext cx="1873250" cy="576263"/>
          </a:xfrm>
          <a:prstGeom prst="wedgeRectCallout">
            <a:avLst>
              <a:gd name="adj1" fmla="val -91866"/>
              <a:gd name="adj2" fmla="val 35398"/>
            </a:avLst>
          </a:prstGeom>
          <a:gradFill rotWithShape="1">
            <a:gsLst>
              <a:gs pos="0">
                <a:srgbClr val="FF6161"/>
              </a:gs>
              <a:gs pos="50000">
                <a:srgbClr val="FFFFFF"/>
              </a:gs>
              <a:gs pos="100000">
                <a:srgbClr val="FF616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/>
          <a:lstStyle/>
          <a:p>
            <a:pPr algn="ctr"/>
            <a:r>
              <a:rPr lang="ru-RU" sz="2800" b="1" i="1" dirty="0" err="1" smtClean="0">
                <a:solidFill>
                  <a:srgbClr val="CC0000"/>
                </a:solidFill>
                <a:latin typeface="Arial" pitchFamily="34" charset="0"/>
                <a:cs typeface="+mn-cs"/>
              </a:rPr>
              <a:t>Ойлан</a:t>
            </a:r>
            <a:r>
              <a:rPr lang="ru-RU" sz="2800" b="1" i="1" dirty="0" smtClean="0">
                <a:solidFill>
                  <a:srgbClr val="CC0000"/>
                </a:solidFill>
                <a:latin typeface="Times New Roman" pitchFamily="18" charset="0"/>
                <a:cs typeface="+mn-cs"/>
              </a:rPr>
              <a:t>!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91618"/>
            <a:ext cx="19208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51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xit" presetSubtype="0" fill="hold" grpId="4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xit" presetSubtype="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xit" presetSubtype="0" fill="hold" grpId="5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animBg="1"/>
      <p:bldP spid="9226" grpId="0" animBg="1"/>
      <p:bldP spid="9226" grpId="1" animBg="1"/>
      <p:bldP spid="9226" grpId="2" animBg="1"/>
      <p:bldP spid="9226" grpId="3" animBg="1"/>
      <p:bldP spid="9226" grpId="4" animBg="1"/>
      <p:bldP spid="9226" grpId="5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2664296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ru-RU" dirty="0" err="1" smtClean="0">
                <a:solidFill>
                  <a:srgbClr val="FF0000"/>
                </a:solidFill>
              </a:rPr>
              <a:t>Сипаттаңыз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Шақ</a:t>
            </a:r>
            <a:r>
              <a:rPr lang="ru-RU" dirty="0" smtClean="0"/>
              <a:t> </a:t>
            </a:r>
            <a:r>
              <a:rPr lang="ru-RU" dirty="0" err="1" smtClean="0"/>
              <a:t>дегеніміз</a:t>
            </a:r>
            <a:r>
              <a:rPr lang="ru-RU" dirty="0" smtClean="0"/>
              <a:t> не?</a:t>
            </a:r>
            <a:endParaRPr lang="ru-RU" dirty="0"/>
          </a:p>
        </p:txBody>
      </p:sp>
      <p:sp>
        <p:nvSpPr>
          <p:cNvPr id="3" name="Стрелка вправо 2">
            <a:hlinkClick r:id="" action="ppaction://noaction"/>
          </p:cNvPr>
          <p:cNvSpPr/>
          <p:nvPr/>
        </p:nvSpPr>
        <p:spPr bwMode="auto">
          <a:xfrm>
            <a:off x="7668344" y="5373216"/>
            <a:ext cx="978408" cy="484632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07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266429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2. </a:t>
            </a:r>
            <a:r>
              <a:rPr lang="ru-RU" dirty="0" err="1" smtClean="0">
                <a:solidFill>
                  <a:srgbClr val="FF0000"/>
                </a:solidFill>
              </a:rPr>
              <a:t>Салыстырыңыз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Шақ</a:t>
            </a:r>
            <a:r>
              <a:rPr lang="ru-RU" dirty="0" smtClean="0"/>
              <a:t> </a:t>
            </a:r>
            <a:r>
              <a:rPr lang="ru-RU" dirty="0" err="1" smtClean="0"/>
              <a:t>түрлерін</a:t>
            </a:r>
            <a:r>
              <a:rPr lang="ru-RU" dirty="0" smtClean="0"/>
              <a:t> </a:t>
            </a:r>
            <a:r>
              <a:rPr lang="ru-RU" dirty="0" err="1" smtClean="0"/>
              <a:t>бір-бірімен</a:t>
            </a:r>
            <a:r>
              <a:rPr lang="ru-RU" dirty="0" smtClean="0"/>
              <a:t> </a:t>
            </a:r>
            <a:r>
              <a:rPr lang="ru-RU" dirty="0" err="1" smtClean="0"/>
              <a:t>салыстыру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трелка вправо 2">
            <a:hlinkClick r:id="" action="ppaction://noaction"/>
          </p:cNvPr>
          <p:cNvSpPr/>
          <p:nvPr/>
        </p:nvSpPr>
        <p:spPr bwMode="auto">
          <a:xfrm>
            <a:off x="7668344" y="5373216"/>
            <a:ext cx="978408" cy="484632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5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266429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4. </a:t>
            </a:r>
            <a:r>
              <a:rPr lang="ru-RU" dirty="0" err="1" smtClean="0">
                <a:solidFill>
                  <a:srgbClr val="FF0000"/>
                </a:solidFill>
              </a:rPr>
              <a:t>Қолданыңыз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Шақ</a:t>
            </a:r>
            <a:r>
              <a:rPr lang="ru-RU" dirty="0" smtClean="0"/>
              <a:t> </a:t>
            </a:r>
            <a:r>
              <a:rPr lang="ru-RU" dirty="0" err="1" smtClean="0"/>
              <a:t>түрлеріне</a:t>
            </a:r>
            <a:r>
              <a:rPr lang="ru-RU" dirty="0" smtClean="0"/>
              <a:t> </a:t>
            </a:r>
            <a:r>
              <a:rPr lang="ru-RU" dirty="0" err="1" smtClean="0"/>
              <a:t>сөйлем</a:t>
            </a:r>
            <a:r>
              <a:rPr lang="ru-RU" dirty="0" smtClean="0"/>
              <a:t> </a:t>
            </a:r>
            <a:r>
              <a:rPr lang="ru-RU" dirty="0" err="1" smtClean="0"/>
              <a:t>құрау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трелка вправо 2">
            <a:hlinkClick r:id="" action="ppaction://noaction"/>
          </p:cNvPr>
          <p:cNvSpPr/>
          <p:nvPr/>
        </p:nvSpPr>
        <p:spPr bwMode="auto">
          <a:xfrm>
            <a:off x="7668344" y="5373216"/>
            <a:ext cx="978408" cy="484632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36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442</Words>
  <Application>Microsoft Office PowerPoint</Application>
  <PresentationFormat>Экран (4:3)</PresentationFormat>
  <Paragraphs>78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Tahoma</vt:lpstr>
      <vt:lpstr>Times New Roman</vt:lpstr>
      <vt:lpstr>Wingdings</vt:lpstr>
      <vt:lpstr>Тема Office</vt:lpstr>
      <vt:lpstr> дайындалайын. </vt:lpstr>
      <vt:lpstr> Етістіктің шақтары. </vt:lpstr>
      <vt:lpstr>Презентация PowerPoint</vt:lpstr>
      <vt:lpstr>Сөйлеп тұрған сәтке байланысты қимылдың өту кезеңін білдіру етістіктің шағы деп аталады.</vt:lpstr>
      <vt:lpstr>Презентация PowerPoint</vt:lpstr>
      <vt:lpstr>Етістік шақтарының жасалуы</vt:lpstr>
      <vt:lpstr>Презентация PowerPoint</vt:lpstr>
      <vt:lpstr>Презентация PowerPoint</vt:lpstr>
      <vt:lpstr>Презентация PowerPoint</vt:lpstr>
      <vt:lpstr>Сипаттаңыз.  Шақ дегеніміз не?</vt:lpstr>
      <vt:lpstr>2. Салыстырыңыз.  Шақ түрлерін бір-бірімен салыстыру.</vt:lpstr>
      <vt:lpstr>4. Қолданыңыз.  Шақ түрлеріне сөйлем құрау.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Сабақтың ережесі:  ●Белсенді қатысу ● Тыныштық сақтау ● Бірін-бірі тыңдау ● Ойын ашық айту  ● Бір-бірін сынамау ● Ынтымақтылық  </dc:title>
  <dc:creator>DOM</dc:creator>
  <cp:lastModifiedBy>Фарида</cp:lastModifiedBy>
  <cp:revision>3</cp:revision>
  <dcterms:created xsi:type="dcterms:W3CDTF">2017-05-23T16:05:58Z</dcterms:created>
  <dcterms:modified xsi:type="dcterms:W3CDTF">2020-04-06T19:03:05Z</dcterms:modified>
</cp:coreProperties>
</file>